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94" r:id="rId4"/>
    <p:sldId id="295" r:id="rId5"/>
    <p:sldId id="285" r:id="rId6"/>
    <p:sldId id="288" r:id="rId7"/>
    <p:sldId id="286" r:id="rId8"/>
    <p:sldId id="289" r:id="rId9"/>
    <p:sldId id="274" r:id="rId10"/>
    <p:sldId id="296" r:id="rId11"/>
    <p:sldId id="282" r:id="rId12"/>
    <p:sldId id="284" r:id="rId13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877"/>
    <a:srgbClr val="E88E31"/>
    <a:srgbClr val="149A4B"/>
    <a:srgbClr val="A41568"/>
    <a:srgbClr val="2797C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1024" autoAdjust="0"/>
  </p:normalViewPr>
  <p:slideViewPr>
    <p:cSldViewPr snapToGrid="0" snapToObjects="1">
      <p:cViewPr varScale="1">
        <p:scale>
          <a:sx n="102" d="100"/>
          <a:sy n="102" d="100"/>
        </p:scale>
        <p:origin x="185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DE7D4-B38B-4BE3-8B96-AC7158933C0D}" type="datetimeFigureOut">
              <a:rPr lang="hr-HR" smtClean="0"/>
              <a:t>12.2.2019.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CA5C2-C3B4-42EB-9DA8-60C400A9692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547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CA5C2-C3B4-42EB-9DA8-60C400A9692D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236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89FE-4D72-B14D-B108-82D2BC9F0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7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90B84-9B9A-E444-A55F-3692B6194E41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5C58-1EE0-AF42-8F42-66B6CA9F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9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5FF04-3375-6248-BCCA-DC50FA269FDC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8F80-A2C5-6444-8C20-3416AE24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5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6F69E-54AF-244F-916A-3E30C08219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938C8-44A3-E044-A417-FA1DE24B5A1B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6A8A-0715-664A-A9E8-E9BD2B9FE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5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C4D6-16C1-CB44-9A13-5C12B890ED59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1CC9-1563-1E4A-B7DF-AD4D96240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5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D20B4-8306-E84F-B9E9-B0079BD50CC9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B8E4-9785-5542-A2CC-E3EFD9AF0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ED7B-F1CE-404E-B6C6-A6F40C47A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C6922-B274-1743-A281-13DD15E8BB52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F2D7-2B5A-E84B-ACF2-17EC346B5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5CF65-2596-834F-A5D8-67057DBC0AA1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BB5F-A257-FC43-92A4-C378033C3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5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B7FD-D324-5D49-9915-200C3D5C7D72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4F0B-DC76-F446-AE64-469189A38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1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DD4EA0-941F-274C-B2B2-AF78876049DE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96F69E-54AF-244F-916A-3E30C0821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1" descr="unutarnja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7938"/>
            <a:ext cx="9217026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naslov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9525"/>
            <a:ext cx="92090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7"/>
          <p:cNvSpPr txBox="1">
            <a:spLocks/>
          </p:cNvSpPr>
          <p:nvPr/>
        </p:nvSpPr>
        <p:spPr bwMode="auto">
          <a:xfrm>
            <a:off x="248195" y="1103313"/>
            <a:ext cx="4203019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hr-HR" sz="3200" dirty="0" smtClean="0">
                <a:solidFill>
                  <a:schemeClr val="tx2"/>
                </a:solidFill>
                <a:latin typeface="Myriad Pro Light SemiExt" charset="0"/>
                <a:cs typeface="Myriad Pro Light SemiExt" charset="0"/>
              </a:rPr>
              <a:t>Pozivi Ministarstva kulture u okviru Operativnog programa „Učinkoviti ljudski potencijali” 2014. - 2020.</a:t>
            </a:r>
            <a:endParaRPr lang="en-US" sz="3200" dirty="0">
              <a:solidFill>
                <a:schemeClr val="tx2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21" name="Title 7"/>
          <p:cNvSpPr txBox="1">
            <a:spLocks/>
          </p:cNvSpPr>
          <p:nvPr/>
        </p:nvSpPr>
        <p:spPr>
          <a:xfrm>
            <a:off x="314325" y="3878263"/>
            <a:ext cx="2747963" cy="14462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1600" dirty="0">
              <a:solidFill>
                <a:srgbClr val="2797C9"/>
              </a:solidFill>
              <a:latin typeface="Myriad Pro Light SemiExt"/>
              <a:cs typeface="Myriad Pro Light SemiEx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499" y="6359826"/>
            <a:ext cx="2202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chemeClr val="tx2"/>
                </a:solidFill>
                <a:latin typeface="Myriad Pro Bold SemiCond"/>
              </a:rPr>
              <a:t>Zagreb, 21. </a:t>
            </a:r>
            <a:r>
              <a:rPr lang="hr-HR" sz="1400" smtClean="0">
                <a:solidFill>
                  <a:schemeClr val="tx2"/>
                </a:solidFill>
                <a:latin typeface="Myriad Pro Bold SemiCond"/>
              </a:rPr>
              <a:t>veljače 2019.</a:t>
            </a:r>
            <a:endParaRPr lang="hr-HR" sz="1400" dirty="0">
              <a:solidFill>
                <a:schemeClr val="tx2"/>
              </a:solidFill>
              <a:latin typeface="Myriad Pro Bold SemiC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236" y="691354"/>
            <a:ext cx="8338242" cy="1143000"/>
          </a:xfrm>
        </p:spPr>
        <p:txBody>
          <a:bodyPr/>
          <a:lstStyle/>
          <a:p>
            <a:pPr algn="l"/>
            <a:r>
              <a:rPr lang="hr-HR" sz="2400" b="1" dirty="0">
                <a:solidFill>
                  <a:schemeClr val="tx2"/>
                </a:solidFill>
                <a:latin typeface="Myriad Pro Bold SemiCond"/>
              </a:rPr>
              <a:t>Kultura u centru – potpora razvoju javno -</a:t>
            </a:r>
            <a:br>
              <a:rPr lang="hr-HR" sz="2400" b="1" dirty="0">
                <a:solidFill>
                  <a:schemeClr val="tx2"/>
                </a:solidFill>
                <a:latin typeface="Myriad Pro Bold SemiCond"/>
              </a:rPr>
            </a:br>
            <a:r>
              <a:rPr lang="hr-HR" sz="2400" b="1" dirty="0">
                <a:solidFill>
                  <a:schemeClr val="tx2"/>
                </a:solidFill>
                <a:latin typeface="Myriad Pro Bold SemiCond"/>
              </a:rPr>
              <a:t>civilnoga partnerstva u kulturi, II. faza</a:t>
            </a:r>
            <a:r>
              <a:rPr lang="hr-HR" sz="2400" b="1" dirty="0">
                <a:solidFill>
                  <a:prstClr val="black"/>
                </a:solidFill>
                <a:latin typeface="Myriad Pro Bold SemiCond"/>
              </a:rPr>
              <a:t/>
            </a:r>
            <a:br>
              <a:rPr lang="hr-HR" sz="2400" b="1" dirty="0">
                <a:solidFill>
                  <a:prstClr val="black"/>
                </a:solidFill>
                <a:latin typeface="Myriad Pro Bold SemiCond"/>
              </a:rPr>
            </a:br>
            <a:endParaRPr lang="hr-HR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112950"/>
              </p:ext>
            </p:extLst>
          </p:nvPr>
        </p:nvGraphicFramePr>
        <p:xfrm>
          <a:off x="245236" y="3429000"/>
          <a:ext cx="8229600" cy="24434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UKUPNA</a:t>
                      </a:r>
                      <a:r>
                        <a:rPr lang="hr-HR" sz="1400" b="1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 BESPOVRATNA SREDSTVA</a:t>
                      </a:r>
                      <a:endParaRPr lang="hr-HR" sz="14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100 %</a:t>
                      </a:r>
                      <a:endParaRPr lang="hr-HR" sz="14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57.000.000,00 HRK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u="none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Sredstva</a:t>
                      </a:r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 Europske Unije</a:t>
                      </a:r>
                    </a:p>
                    <a:p>
                      <a:pPr algn="l"/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(Europski socijalni fond)</a:t>
                      </a:r>
                      <a:endParaRPr lang="hr-HR" sz="1400" b="1" u="none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85  %</a:t>
                      </a:r>
                      <a:endParaRPr lang="hr-HR" sz="1400" dirty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 48.450.000,00 </a:t>
                      </a:r>
                      <a:r>
                        <a:rPr lang="hr-HR" sz="1400" baseline="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 HRK</a:t>
                      </a:r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u="none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Sredstv</a:t>
                      </a:r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a državnog proračuna</a:t>
                      </a:r>
                    </a:p>
                    <a:p>
                      <a:pPr algn="l"/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(Ministarstvo kulture)</a:t>
                      </a:r>
                      <a:endParaRPr lang="hr-HR" sz="1400" b="1" u="none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15  %</a:t>
                      </a:r>
                      <a:endParaRPr lang="hr-HR" sz="1400" dirty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 8.550.000,00  HRK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IZNOS BESPOVRATNIH SREDSTAVA PO PROJEKTNOM PRIJEDLOGU</a:t>
                      </a:r>
                      <a:endParaRPr lang="hr-HR" sz="1400" b="1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Najniža vrijednost </a:t>
                      </a:r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potpore</a:t>
                      </a:r>
                      <a:endParaRPr lang="hr-HR" sz="14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Najviša vrijednost potpore</a:t>
                      </a:r>
                      <a:endParaRPr lang="hr-HR" sz="1400" b="1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300.000,00 HRK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400" dirty="0" smtClean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2.500.000,00 HRK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5236" y="1862636"/>
            <a:ext cx="82200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hr-HR" b="1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b="1" dirty="0" smtClean="0">
                <a:solidFill>
                  <a:schemeClr val="tx2"/>
                </a:solidFill>
                <a:latin typeface="Myriad Pro Bold SemiCond"/>
              </a:rPr>
              <a:t>Prijavitelji: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tx2"/>
                </a:solidFill>
                <a:latin typeface="Myriad Pro Bold SemiCond"/>
              </a:rPr>
              <a:t>organizacije </a:t>
            </a:r>
            <a:r>
              <a:rPr lang="hr-HR" dirty="0">
                <a:solidFill>
                  <a:schemeClr val="tx2"/>
                </a:solidFill>
                <a:latin typeface="Myriad Pro Bold SemiCond"/>
              </a:rPr>
              <a:t>civilnog društva u području kulture i umjetnosti; </a:t>
            </a:r>
            <a:r>
              <a:rPr lang="hr-HR" dirty="0" smtClean="0">
                <a:solidFill>
                  <a:schemeClr val="tx2"/>
                </a:solidFill>
                <a:latin typeface="Myriad Pro Bold SemiCond"/>
              </a:rPr>
              <a:t>jedinice </a:t>
            </a:r>
            <a:r>
              <a:rPr lang="hr-HR" dirty="0">
                <a:solidFill>
                  <a:schemeClr val="tx2"/>
                </a:solidFill>
                <a:latin typeface="Myriad Pro Bold SemiCond"/>
              </a:rPr>
              <a:t>lokalne i područne (regionalne) samouprave; ustanove u </a:t>
            </a:r>
            <a:r>
              <a:rPr lang="hr-HR" dirty="0" smtClean="0">
                <a:solidFill>
                  <a:schemeClr val="tx2"/>
                </a:solidFill>
                <a:latin typeface="Myriad Pro Bold SemiCond"/>
              </a:rPr>
              <a:t>kulturi</a:t>
            </a:r>
            <a:endParaRPr lang="hr-HR" dirty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endParaRPr lang="hr-HR" dirty="0">
              <a:solidFill>
                <a:schemeClr val="tx2"/>
              </a:solidFill>
              <a:latin typeface="Myriad Pro Bold SemiCond"/>
            </a:endParaRPr>
          </a:p>
        </p:txBody>
      </p:sp>
    </p:spTree>
    <p:extLst>
      <p:ext uri="{BB962C8B-B14F-4D97-AF65-F5344CB8AC3E}">
        <p14:creationId xmlns:p14="http://schemas.microsoft.com/office/powerpoint/2010/main" val="135743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403" y="1815515"/>
            <a:ext cx="6541575" cy="45236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134" y="751872"/>
            <a:ext cx="5884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800" dirty="0" smtClean="0">
                <a:solidFill>
                  <a:schemeClr val="tx2"/>
                </a:solidFill>
                <a:latin typeface="Myriad Pro Bold SemiCond"/>
              </a:rPr>
              <a:t>Objave poziva i dodatne informacije</a:t>
            </a:r>
            <a:endParaRPr lang="hr-HR" sz="2800" dirty="0">
              <a:solidFill>
                <a:schemeClr val="tx2"/>
              </a:solidFill>
              <a:latin typeface="Myriad Pro Bold SemiCond"/>
            </a:endParaRPr>
          </a:p>
        </p:txBody>
      </p:sp>
    </p:spTree>
    <p:extLst>
      <p:ext uri="{BB962C8B-B14F-4D97-AF65-F5344CB8AC3E}">
        <p14:creationId xmlns:p14="http://schemas.microsoft.com/office/powerpoint/2010/main" val="31464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243" y="984565"/>
            <a:ext cx="8719794" cy="4525963"/>
          </a:xfrm>
        </p:spPr>
        <p:txBody>
          <a:bodyPr/>
          <a:lstStyle/>
          <a:p>
            <a:pPr marL="0" indent="0">
              <a:buNone/>
            </a:pPr>
            <a:r>
              <a:rPr lang="hr-HR" sz="4000" dirty="0" smtClean="0">
                <a:solidFill>
                  <a:schemeClr val="tx2"/>
                </a:solidFill>
                <a:latin typeface="Myriad Pro Bold SemiCond"/>
              </a:rPr>
              <a:t>Hvala na pažnji!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chemeClr val="tx2"/>
                </a:solidFill>
                <a:latin typeface="Myriad Pro Bold SemiCond"/>
              </a:rPr>
              <a:t>	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chemeClr val="tx2"/>
                </a:solidFill>
                <a:latin typeface="Myriad Pro Bold SemiCond"/>
              </a:rPr>
              <a:t>	</a:t>
            </a:r>
          </a:p>
          <a:p>
            <a:pPr marL="0" indent="0">
              <a:buNone/>
            </a:pPr>
            <a:r>
              <a:rPr lang="hr-HR" sz="2800" dirty="0" smtClean="0">
                <a:solidFill>
                  <a:schemeClr val="tx2"/>
                </a:solidFill>
                <a:latin typeface="Myriad Pro Bold SemiCond"/>
              </a:rPr>
              <a:t>e-mail</a:t>
            </a:r>
            <a:r>
              <a:rPr lang="hr-HR" sz="2800" dirty="0">
                <a:solidFill>
                  <a:schemeClr val="tx2"/>
                </a:solidFill>
                <a:latin typeface="Myriad Pro Bold SemiCond"/>
              </a:rPr>
              <a:t>: </a:t>
            </a:r>
            <a:r>
              <a:rPr lang="hr-HR" sz="2800" dirty="0" smtClean="0">
                <a:solidFill>
                  <a:schemeClr val="tx2"/>
                </a:solidFill>
                <a:latin typeface="Myriad Pro Bold SemiCond"/>
              </a:rPr>
              <a:t>esf@min-kulture.hr</a:t>
            </a:r>
          </a:p>
          <a:p>
            <a:pPr marL="0" indent="0">
              <a:buNone/>
            </a:pPr>
            <a:endParaRPr lang="hr-HR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endParaRPr lang="hr-HR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Ministarstvo kulture</a:t>
            </a:r>
            <a:br>
              <a:rPr lang="hr-HR" sz="1600" dirty="0" smtClean="0">
                <a:solidFill>
                  <a:schemeClr val="tx2"/>
                </a:solidFill>
                <a:latin typeface="Myriad Pro Bold SemiCond"/>
              </a:rPr>
            </a:b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Sektor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za programe i projekte Europske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unije</a:t>
            </a:r>
            <a:br>
              <a:rPr lang="hr-HR" sz="1600" dirty="0" smtClean="0">
                <a:solidFill>
                  <a:schemeClr val="tx2"/>
                </a:solidFill>
                <a:latin typeface="Myriad Pro Bold SemiCond"/>
              </a:rPr>
            </a:b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Služba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za pripremu, provedbu, praćenje i vrednovanje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programa i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projekata Europske unije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tx2"/>
                </a:solidFill>
                <a:latin typeface="Myriad Pro Bold SemiCond"/>
              </a:rPr>
              <a:t>		</a:t>
            </a:r>
            <a:r>
              <a:rPr lang="hr-HR" dirty="0">
                <a:solidFill>
                  <a:schemeClr val="tx2"/>
                </a:solidFill>
                <a:latin typeface="Myriad Pro Bold SemiCond"/>
              </a:rPr>
              <a:t>	</a:t>
            </a:r>
            <a:endParaRPr lang="hr-HR" b="1" dirty="0">
              <a:solidFill>
                <a:schemeClr val="tx2"/>
              </a:solidFill>
              <a:latin typeface="Myriad Pro Bold SemiCond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218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73213" y="422106"/>
            <a:ext cx="7605713" cy="1143000"/>
          </a:xfrm>
        </p:spPr>
        <p:txBody>
          <a:bodyPr/>
          <a:lstStyle/>
          <a:p>
            <a:pPr eaLnBrk="1" hangingPunct="1"/>
            <a:r>
              <a:rPr lang="hr-HR" sz="2400" b="1" dirty="0" smtClean="0">
                <a:solidFill>
                  <a:schemeClr val="tx2"/>
                </a:solidFill>
                <a:latin typeface="Myriad Pro Bold SemiExt" charset="0"/>
                <a:cs typeface="Myriad Pro Bold SemiExt" charset="0"/>
              </a:rPr>
              <a:t>Planirani pozivi na dostavu projektnih prijedloga u 2019. godini</a:t>
            </a:r>
            <a:endParaRPr lang="en-US" sz="2400" b="1" dirty="0">
              <a:solidFill>
                <a:schemeClr val="tx2"/>
              </a:solidFill>
              <a:latin typeface="Myriad Pro Bold SemiExt" charset="0"/>
              <a:cs typeface="Myriad Pro Bold SemiExt" charset="0"/>
            </a:endParaRP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457200" y="2397216"/>
            <a:ext cx="8255000" cy="3151188"/>
          </a:xfrm>
        </p:spPr>
        <p:txBody>
          <a:bodyPr/>
          <a:lstStyle/>
          <a:p>
            <a:pPr marL="0" indent="0">
              <a:buNone/>
            </a:pPr>
            <a:endParaRPr lang="en-US" sz="1600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sz="1600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590367"/>
              </p:ext>
            </p:extLst>
          </p:nvPr>
        </p:nvGraphicFramePr>
        <p:xfrm>
          <a:off x="152083" y="2733772"/>
          <a:ext cx="8261142" cy="3078115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4069091"/>
                <a:gridCol w="1571943"/>
                <a:gridCol w="2620108"/>
              </a:tblGrid>
              <a:tr h="6313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Poziv </a:t>
                      </a:r>
                      <a:r>
                        <a:rPr lang="hr-HR" sz="1600" b="1" dirty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dostavu projektnih </a:t>
                      </a:r>
                      <a:r>
                        <a:rPr lang="hr-HR" sz="16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prijedloga</a:t>
                      </a:r>
                      <a:endParaRPr lang="hr-HR" sz="16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Indikativni datum objave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b="1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Indikativni iznos financijske omotnice</a:t>
                      </a:r>
                      <a:endParaRPr lang="hr-HR" sz="1600" b="1" dirty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27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Umjetnost i kultura za djecu i mlade</a:t>
                      </a:r>
                      <a:endParaRPr lang="hr-HR" sz="1600" b="0" kern="1200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Ožujak</a:t>
                      </a:r>
                      <a:r>
                        <a:rPr lang="hr-HR" sz="1600" b="0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2019.</a:t>
                      </a:r>
                      <a:endParaRPr lang="hr-HR" sz="1600" b="0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</a:rPr>
                        <a:t>25.000.000,00 HRK</a:t>
                      </a:r>
                      <a:endParaRPr lang="hr-HR" sz="1600" b="0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829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kern="12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Mediji zajednice - potpora socijalnom uključivanju putem medija, I. faza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kern="12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Travanj  2019.</a:t>
                      </a:r>
                      <a:endParaRPr lang="hr-HR" sz="1600" b="0" kern="1200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kern="12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15.000.000,00 </a:t>
                      </a:r>
                      <a:r>
                        <a:rPr lang="hr-HR" sz="1600" b="0" kern="12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HRK</a:t>
                      </a:r>
                      <a:endParaRPr lang="hr-HR" sz="1600" b="0" kern="1200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838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kern="12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Čitanjem do </a:t>
                      </a:r>
                      <a:r>
                        <a:rPr lang="hr-HR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uključivog</a:t>
                      </a:r>
                      <a:r>
                        <a:rPr lang="hr-HR" sz="1600" b="0" kern="12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društva</a:t>
                      </a:r>
                      <a:endParaRPr lang="hr-HR" sz="1600" b="0" kern="1200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kern="12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Lipanj 2019.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0" kern="12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49.000.000,00 HRK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89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Kultura u centru - potpora razvoju javno-civilnog partnerstva u kulturi,</a:t>
                      </a:r>
                      <a:r>
                        <a:rPr lang="hr-HR" sz="1600" b="0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II. faza</a:t>
                      </a:r>
                      <a:endParaRPr lang="hr-HR" sz="1600" b="0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kern="12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Studeni</a:t>
                      </a:r>
                      <a:r>
                        <a:rPr lang="hr-HR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600" b="0" kern="12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2019.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0" kern="1200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kern="12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57.000.00,00 HRK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57" y="379593"/>
            <a:ext cx="8161699" cy="1143000"/>
          </a:xfrm>
        </p:spPr>
        <p:txBody>
          <a:bodyPr/>
          <a:lstStyle/>
          <a:p>
            <a:pPr algn="l"/>
            <a:r>
              <a:rPr lang="pl-PL" sz="2400" b="1" dirty="0">
                <a:solidFill>
                  <a:schemeClr val="tx2"/>
                </a:solidFill>
                <a:latin typeface="Myriad Pro Bold SemiCond"/>
              </a:rPr>
              <a:t>Umjetnost i kultura za </a:t>
            </a:r>
            <a:r>
              <a:rPr lang="pl-PL" sz="2400" b="1" dirty="0" smtClean="0">
                <a:solidFill>
                  <a:schemeClr val="tx2"/>
                </a:solidFill>
                <a:latin typeface="Myriad Pro Bold SemiCond"/>
              </a:rPr>
              <a:t>djecu i mlade</a:t>
            </a:r>
            <a:r>
              <a:rPr lang="pl-PL" sz="2800" b="1" dirty="0">
                <a:solidFill>
                  <a:schemeClr val="tx2"/>
                </a:solidFill>
                <a:latin typeface="Myriad Pro Bold SemiCond"/>
              </a:rPr>
              <a:t/>
            </a:r>
            <a:br>
              <a:rPr lang="pl-PL" sz="2800" b="1" dirty="0">
                <a:solidFill>
                  <a:schemeClr val="tx2"/>
                </a:solidFill>
                <a:latin typeface="Myriad Pro Bold SemiCond"/>
              </a:rPr>
            </a:br>
            <a:endParaRPr lang="hr-HR" sz="2800" b="1" dirty="0">
              <a:solidFill>
                <a:schemeClr val="tx2"/>
              </a:solidFill>
              <a:latin typeface="Myriad Pro Bold SemiC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56" y="16691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sz="1400" b="1" dirty="0" smtClean="0">
                <a:solidFill>
                  <a:schemeClr val="tx2"/>
                </a:solidFill>
                <a:latin typeface="Myriad Pro Bold SemiCond"/>
              </a:rPr>
              <a:t>Operativni program Učinkoviti ljudski potencijali 2014.-2020.</a:t>
            </a:r>
          </a:p>
          <a:p>
            <a:pPr marL="0" indent="0">
              <a:buNone/>
            </a:pPr>
            <a:r>
              <a:rPr lang="hr-HR" sz="1400" dirty="0" smtClean="0">
                <a:solidFill>
                  <a:schemeClr val="tx2"/>
                </a:solidFill>
                <a:latin typeface="Myriad Pro Bold SemiCond"/>
              </a:rPr>
              <a:t>Prioritetna </a:t>
            </a:r>
            <a:r>
              <a:rPr lang="hr-HR" sz="1400" dirty="0">
                <a:solidFill>
                  <a:schemeClr val="tx2"/>
                </a:solidFill>
                <a:latin typeface="Myriad Pro Bold SemiCond"/>
              </a:rPr>
              <a:t>os: </a:t>
            </a:r>
            <a:r>
              <a:rPr lang="hr-HR" sz="1400" b="1" dirty="0">
                <a:solidFill>
                  <a:schemeClr val="tx2"/>
                </a:solidFill>
                <a:latin typeface="Myriad Pro Bold SemiCond"/>
              </a:rPr>
              <a:t>Socijalno uključivanje</a:t>
            </a:r>
          </a:p>
          <a:p>
            <a:pPr marL="0" indent="0">
              <a:buNone/>
            </a:pPr>
            <a:r>
              <a:rPr lang="hr-HR" sz="1400" dirty="0">
                <a:solidFill>
                  <a:schemeClr val="tx2"/>
                </a:solidFill>
                <a:latin typeface="Myriad Pro Bold SemiCond"/>
              </a:rPr>
              <a:t>Specifični cilj: 9.i.1. </a:t>
            </a:r>
            <a:r>
              <a:rPr lang="hr-HR" sz="1400" b="1" dirty="0">
                <a:solidFill>
                  <a:schemeClr val="tx2"/>
                </a:solidFill>
                <a:latin typeface="Myriad Pro Bold SemiCond"/>
              </a:rPr>
              <a:t>Borba protiv siromaštva i socijalne isključenosti kroz promociju integracije na tržište rada i socijalne integracije ranjivih skupina, i borba protiv svih oblika diskriminacije</a:t>
            </a:r>
          </a:p>
          <a:p>
            <a:pPr marL="0" indent="0">
              <a:buNone/>
            </a:pPr>
            <a:endParaRPr lang="hr-HR" sz="1400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Opći cilj poziva: </a:t>
            </a:r>
          </a:p>
          <a:p>
            <a:pPr marL="0" indent="0">
              <a:buNone/>
            </a:pP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Bolja socijalna uključenost djece i mladih kroz veće sudjelovanje u kulturnim i umjetničkim aktivnostima </a:t>
            </a:r>
            <a:endParaRPr lang="hr-HR" sz="1600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endParaRPr lang="hr-HR" sz="1600" dirty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Prihvatljive aktivnosti: </a:t>
            </a:r>
          </a:p>
          <a:p>
            <a:pPr marL="0" indent="0">
              <a:buNone/>
            </a:pP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Priprema i provedba participativnih umjetničkih i kulturnih aktivnosti usmjerenih na socijalno uključivanje djece i mladih; stručno usavršavanje umjetnika i kulturnih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djelatnika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u području kulturne i umjetničke edukacije i medijacije usmjerene na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djecu i mlade.</a:t>
            </a:r>
          </a:p>
          <a:p>
            <a:pPr marL="0" indent="0">
              <a:buNone/>
            </a:pPr>
            <a:endParaRPr lang="hr-HR" sz="1600" b="1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Planirano </a:t>
            </a:r>
            <a:r>
              <a:rPr lang="hr-HR" sz="1600" b="1" dirty="0">
                <a:solidFill>
                  <a:schemeClr val="tx2"/>
                </a:solidFill>
                <a:latin typeface="Myriad Pro Bold SemiCond"/>
              </a:rPr>
              <a:t>trajanje provedbe projekata</a:t>
            </a: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: </a:t>
            </a:r>
            <a:r>
              <a:rPr lang="hr-HR" sz="1600" b="1" dirty="0">
                <a:solidFill>
                  <a:schemeClr val="tx2"/>
                </a:solidFill>
                <a:latin typeface="Myriad Pro Bold SemiCond"/>
              </a:rPr>
              <a:t>6</a:t>
            </a: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 </a:t>
            </a:r>
            <a:r>
              <a:rPr lang="hr-HR" sz="1600" b="1" dirty="0">
                <a:solidFill>
                  <a:schemeClr val="tx2"/>
                </a:solidFill>
                <a:latin typeface="Myriad Pro Bold SemiCond"/>
              </a:rPr>
              <a:t>do </a:t>
            </a: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18 mjeseci</a:t>
            </a:r>
            <a:endParaRPr lang="hr-HR" sz="1600" b="1" dirty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endParaRPr lang="hr-HR" sz="1600" dirty="0">
              <a:solidFill>
                <a:schemeClr val="tx2"/>
              </a:solidFill>
              <a:latin typeface="Myriad Pro Bold SemiCond"/>
            </a:endParaRPr>
          </a:p>
          <a:p>
            <a:pPr marL="0" indent="0" algn="ctr">
              <a:buNone/>
            </a:pPr>
            <a:r>
              <a:rPr lang="hr-HR" sz="1800" b="1" dirty="0" smtClean="0">
                <a:solidFill>
                  <a:schemeClr val="tx2"/>
                </a:solidFill>
                <a:latin typeface="Myriad Pro Bold SemiCond"/>
              </a:rPr>
              <a:t>Indikativni datum objave </a:t>
            </a:r>
            <a:r>
              <a:rPr lang="hr-HR" sz="1800" b="1" dirty="0" smtClean="0">
                <a:solidFill>
                  <a:schemeClr val="tx2"/>
                </a:solidFill>
                <a:latin typeface="Myriad Pro Bold SemiCond"/>
              </a:rPr>
              <a:t>Poziva: ožujak 2019.</a:t>
            </a:r>
            <a:endParaRPr lang="hr-HR" sz="1800" b="1" dirty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endParaRPr lang="hr-HR" sz="1800" dirty="0">
              <a:latin typeface="Myriad Pro Bold SemiCond"/>
            </a:endParaRPr>
          </a:p>
          <a:p>
            <a:pPr marL="0" indent="0">
              <a:buNone/>
            </a:pPr>
            <a:endParaRPr lang="hr-HR" sz="1400" dirty="0">
              <a:latin typeface="Myriad Pro Bold SemiCond"/>
            </a:endParaRPr>
          </a:p>
        </p:txBody>
      </p:sp>
    </p:spTree>
    <p:extLst>
      <p:ext uri="{BB962C8B-B14F-4D97-AF65-F5344CB8AC3E}">
        <p14:creationId xmlns:p14="http://schemas.microsoft.com/office/powerpoint/2010/main" val="276912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09" y="207390"/>
            <a:ext cx="8319527" cy="1121452"/>
          </a:xfrm>
        </p:spPr>
        <p:txBody>
          <a:bodyPr/>
          <a:lstStyle/>
          <a:p>
            <a:pPr algn="l"/>
            <a:r>
              <a:rPr lang="hr-HR" sz="2400" b="1" dirty="0" smtClean="0">
                <a:solidFill>
                  <a:schemeClr val="tx2"/>
                </a:solidFill>
                <a:latin typeface="Myriad Pro Bold SemiCond"/>
              </a:rPr>
              <a:t>Umjetnost i kultura za djecu i mlade</a:t>
            </a:r>
            <a:endParaRPr lang="hr-HR" sz="2400" b="1" dirty="0">
              <a:solidFill>
                <a:schemeClr val="tx2"/>
              </a:solidFill>
              <a:latin typeface="Myriad Pro Bold SemiCon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666435"/>
              </p:ext>
            </p:extLst>
          </p:nvPr>
        </p:nvGraphicFramePr>
        <p:xfrm>
          <a:off x="245236" y="3017179"/>
          <a:ext cx="8229600" cy="286514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43200"/>
                <a:gridCol w="2743200"/>
                <a:gridCol w="2743200"/>
              </a:tblGrid>
              <a:tr h="625739">
                <a:tc>
                  <a:txBody>
                    <a:bodyPr/>
                    <a:lstStyle/>
                    <a:p>
                      <a:pPr algn="l"/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UKUPNA</a:t>
                      </a:r>
                      <a:r>
                        <a:rPr lang="hr-HR" sz="1400" b="1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 BESPOVRATNA SREDSTVA</a:t>
                      </a:r>
                      <a:endParaRPr lang="hr-HR" sz="14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100 %</a:t>
                      </a:r>
                      <a:endParaRPr lang="hr-HR" sz="14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25.000.000,00 HRK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5739">
                <a:tc>
                  <a:txBody>
                    <a:bodyPr/>
                    <a:lstStyle/>
                    <a:p>
                      <a:pPr algn="l"/>
                      <a:r>
                        <a:rPr lang="hr-HR" sz="1400" u="none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Sredstva</a:t>
                      </a:r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 Europske Unije</a:t>
                      </a:r>
                    </a:p>
                    <a:p>
                      <a:pPr algn="l"/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(Europski socijalni fond)</a:t>
                      </a:r>
                      <a:endParaRPr lang="hr-HR" sz="1400" b="1" u="none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85  %</a:t>
                      </a:r>
                      <a:endParaRPr lang="hr-HR" sz="1400" dirty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 21.250.000,00 HRK </a:t>
                      </a:r>
                    </a:p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5739">
                <a:tc>
                  <a:txBody>
                    <a:bodyPr/>
                    <a:lstStyle/>
                    <a:p>
                      <a:pPr algn="l"/>
                      <a:r>
                        <a:rPr lang="hr-HR" sz="1400" u="none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Sredstv</a:t>
                      </a:r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a državnog proračuna</a:t>
                      </a:r>
                    </a:p>
                    <a:p>
                      <a:pPr algn="l"/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(Ministarstvo kulture)</a:t>
                      </a:r>
                      <a:endParaRPr lang="hr-HR" sz="1400" b="1" u="none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15  %</a:t>
                      </a:r>
                      <a:endParaRPr lang="hr-HR" sz="1400" dirty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3.750.000,00 HRK</a:t>
                      </a:r>
                    </a:p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219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IZNOS BESPOVRATNIH SREDSTAVA PO PROJEKTNOM PRIJEDLOGU</a:t>
                      </a:r>
                      <a:endParaRPr lang="hr-HR" sz="1400" b="1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Najniža vrijednost </a:t>
                      </a:r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potpore</a:t>
                      </a:r>
                      <a:endParaRPr lang="hr-HR" sz="14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Najviša vrijednost potpore</a:t>
                      </a:r>
                      <a:endParaRPr lang="hr-HR" sz="1400" b="1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5739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100.000,00 HRK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400" dirty="0" smtClean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1.000.000,00 HRK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0968" y="1262854"/>
            <a:ext cx="82200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hr-HR" b="1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b="1" dirty="0" smtClean="0">
                <a:solidFill>
                  <a:schemeClr val="tx2"/>
                </a:solidFill>
                <a:latin typeface="Myriad Pro Bold SemiCond"/>
              </a:rPr>
              <a:t>Prijavitelji</a:t>
            </a:r>
            <a:r>
              <a:rPr lang="hr-HR" b="1" dirty="0">
                <a:solidFill>
                  <a:schemeClr val="tx2"/>
                </a:solidFill>
                <a:latin typeface="Myriad Pro Bold SemiCond"/>
              </a:rPr>
              <a:t>:  </a:t>
            </a:r>
            <a:endParaRPr lang="hr-HR" b="1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endParaRPr lang="hr-HR" b="1" dirty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dirty="0">
                <a:solidFill>
                  <a:schemeClr val="tx2"/>
                </a:solidFill>
                <a:latin typeface="Myriad Pro Bold SemiCond"/>
              </a:rPr>
              <a:t>o</a:t>
            </a:r>
            <a:r>
              <a:rPr lang="hr-HR" dirty="0" smtClean="0">
                <a:solidFill>
                  <a:schemeClr val="tx2"/>
                </a:solidFill>
                <a:latin typeface="Myriad Pro Bold SemiCond"/>
              </a:rPr>
              <a:t>rganizacije </a:t>
            </a:r>
            <a:r>
              <a:rPr lang="hr-HR" dirty="0">
                <a:solidFill>
                  <a:schemeClr val="tx2"/>
                </a:solidFill>
                <a:latin typeface="Myriad Pro Bold SemiCond"/>
              </a:rPr>
              <a:t>civilnog društva u području kulture i umjetnosti; </a:t>
            </a:r>
            <a:endParaRPr lang="hr-HR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dirty="0" smtClean="0">
                <a:solidFill>
                  <a:schemeClr val="tx2"/>
                </a:solidFill>
                <a:latin typeface="Myriad Pro Bold SemiCond"/>
              </a:rPr>
              <a:t>ustanove </a:t>
            </a:r>
            <a:r>
              <a:rPr lang="hr-HR" dirty="0">
                <a:solidFill>
                  <a:schemeClr val="tx2"/>
                </a:solidFill>
                <a:latin typeface="Myriad Pro Bold SemiCond"/>
              </a:rPr>
              <a:t>u </a:t>
            </a:r>
            <a:r>
              <a:rPr lang="hr-HR" dirty="0" smtClean="0">
                <a:solidFill>
                  <a:schemeClr val="tx2"/>
                </a:solidFill>
                <a:latin typeface="Myriad Pro Bold SemiCond"/>
              </a:rPr>
              <a:t>kulturi, jedinice </a:t>
            </a:r>
            <a:r>
              <a:rPr lang="hr-HR" dirty="0">
                <a:solidFill>
                  <a:schemeClr val="tx2"/>
                </a:solidFill>
                <a:latin typeface="Myriad Pro Bold SemiCond"/>
              </a:rPr>
              <a:t>lokalne i područne (regionalne) samouprave  </a:t>
            </a:r>
            <a:endParaRPr lang="hr-HR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endParaRPr lang="hr-HR" dirty="0">
              <a:solidFill>
                <a:schemeClr val="tx2"/>
              </a:solidFill>
              <a:latin typeface="Myriad Pro Bold SemiCond"/>
            </a:endParaRPr>
          </a:p>
        </p:txBody>
      </p:sp>
    </p:spTree>
    <p:extLst>
      <p:ext uri="{BB962C8B-B14F-4D97-AF65-F5344CB8AC3E}">
        <p14:creationId xmlns:p14="http://schemas.microsoft.com/office/powerpoint/2010/main" val="401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9684" y="575035"/>
            <a:ext cx="8220173" cy="697583"/>
          </a:xfrm>
        </p:spPr>
        <p:txBody>
          <a:bodyPr/>
          <a:lstStyle/>
          <a:p>
            <a:r>
              <a:rPr lang="hr-HR" sz="2400" b="1" dirty="0">
                <a:solidFill>
                  <a:schemeClr val="tx2"/>
                </a:solidFill>
                <a:latin typeface="Myriad Pro Bold SemiCond"/>
              </a:rPr>
              <a:t>Mediji zajednice - potpora socijalnom uključivanju putem </a:t>
            </a:r>
            <a:r>
              <a:rPr lang="hr-HR" sz="2400" b="1" dirty="0" smtClean="0">
                <a:solidFill>
                  <a:schemeClr val="tx2"/>
                </a:solidFill>
                <a:latin typeface="Myriad Pro Bold SemiCond"/>
              </a:rPr>
              <a:t>medija, I. </a:t>
            </a:r>
            <a:r>
              <a:rPr lang="hr-HR" sz="2400" b="1" dirty="0">
                <a:solidFill>
                  <a:schemeClr val="tx2"/>
                </a:solidFill>
                <a:latin typeface="Myriad Pro Bold SemiCond"/>
              </a:rPr>
              <a:t>f</a:t>
            </a:r>
            <a:r>
              <a:rPr lang="hr-HR" sz="2400" b="1" dirty="0" smtClean="0">
                <a:solidFill>
                  <a:schemeClr val="tx2"/>
                </a:solidFill>
                <a:latin typeface="Myriad Pro Bold SemiCond"/>
              </a:rPr>
              <a:t>aza</a:t>
            </a:r>
            <a:endParaRPr lang="hr-HR" sz="2400" b="1" dirty="0">
              <a:solidFill>
                <a:schemeClr val="tx2"/>
              </a:solidFill>
              <a:latin typeface="Myriad Pro Bold SemiC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74" y="1272618"/>
            <a:ext cx="8776355" cy="5226113"/>
          </a:xfrm>
        </p:spPr>
        <p:txBody>
          <a:bodyPr/>
          <a:lstStyle/>
          <a:p>
            <a:pPr marL="0" indent="0">
              <a:buNone/>
            </a:pPr>
            <a:endParaRPr lang="hr-HR" sz="1200" b="1" dirty="0" smtClean="0">
              <a:latin typeface="Myriad Pro Bold SemiCond"/>
            </a:endParaRPr>
          </a:p>
          <a:p>
            <a:pPr marL="0" indent="0">
              <a:buNone/>
            </a:pPr>
            <a:endParaRPr lang="hr-HR" sz="1400" b="1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400" b="1" dirty="0" smtClean="0">
                <a:solidFill>
                  <a:schemeClr val="tx2"/>
                </a:solidFill>
                <a:latin typeface="Myriad Pro Bold SemiCond"/>
              </a:rPr>
              <a:t>Operativni </a:t>
            </a:r>
            <a:r>
              <a:rPr lang="hr-HR" sz="1400" b="1" dirty="0" smtClean="0">
                <a:solidFill>
                  <a:schemeClr val="tx2"/>
                </a:solidFill>
                <a:latin typeface="Myriad Pro Bold SemiCond"/>
              </a:rPr>
              <a:t>program Učinkoviti ljudski potencijali 2014.-2020. </a:t>
            </a:r>
          </a:p>
          <a:p>
            <a:pPr marL="0" indent="0">
              <a:buNone/>
            </a:pPr>
            <a:r>
              <a:rPr lang="hr-HR" sz="1400" dirty="0" smtClean="0">
                <a:solidFill>
                  <a:schemeClr val="tx2"/>
                </a:solidFill>
                <a:latin typeface="Myriad Pro Bold SemiCond"/>
              </a:rPr>
              <a:t>Prioritetna os: </a:t>
            </a:r>
            <a:r>
              <a:rPr lang="hr-HR" sz="1400" b="1" dirty="0" smtClean="0">
                <a:solidFill>
                  <a:schemeClr val="tx2"/>
                </a:solidFill>
                <a:latin typeface="Myriad Pro Bold SemiCond"/>
              </a:rPr>
              <a:t>„Socijalno uključivanje”</a:t>
            </a:r>
            <a:endParaRPr lang="hr-HR" sz="1400" b="1" dirty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400" dirty="0" smtClean="0">
                <a:solidFill>
                  <a:schemeClr val="tx2"/>
                </a:solidFill>
                <a:latin typeface="Myriad Pro Bold SemiCond"/>
              </a:rPr>
              <a:t>Specifični cilj: 9.i.1</a:t>
            </a:r>
            <a:r>
              <a:rPr lang="hr-HR" sz="1400" b="1" dirty="0">
                <a:solidFill>
                  <a:schemeClr val="tx2"/>
                </a:solidFill>
                <a:latin typeface="Myriad Pro Bold SemiCond"/>
              </a:rPr>
              <a:t>. Borba protiv siromaštva i socijalne isključenosti kroz promociju integracije na tržište rada i socijalne integracije ranjivih skupina, i borba protiv svih oblika </a:t>
            </a:r>
            <a:r>
              <a:rPr lang="hr-HR" sz="1400" b="1" dirty="0" smtClean="0">
                <a:solidFill>
                  <a:schemeClr val="tx2"/>
                </a:solidFill>
                <a:latin typeface="Myriad Pro Bold SemiCond"/>
              </a:rPr>
              <a:t>diskriminacije</a:t>
            </a:r>
          </a:p>
          <a:p>
            <a:pPr marL="0" indent="0">
              <a:buNone/>
            </a:pPr>
            <a:endParaRPr lang="hr-HR" sz="1400" b="1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Opći </a:t>
            </a:r>
            <a:r>
              <a:rPr lang="hr-HR" sz="1600" b="1" dirty="0">
                <a:solidFill>
                  <a:schemeClr val="tx2"/>
                </a:solidFill>
                <a:latin typeface="Myriad Pro Bold SemiCond"/>
              </a:rPr>
              <a:t>cilj poziva:</a:t>
            </a:r>
          </a:p>
          <a:p>
            <a:pPr marL="0" indent="0">
              <a:buNone/>
            </a:pP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Unaprjeđenje kvalitete medijskog izvještavanja o ranjivim skupinama i podizanje razine javne svijesti o njihovim pravima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.</a:t>
            </a:r>
          </a:p>
          <a:p>
            <a:pPr marL="0" indent="0">
              <a:buNone/>
            </a:pP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 </a:t>
            </a:r>
          </a:p>
          <a:p>
            <a:pPr marL="0" indent="0">
              <a:buNone/>
            </a:pP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Prihvatljive aktivnosti:</a:t>
            </a:r>
          </a:p>
          <a:p>
            <a:pPr marL="0" indent="0">
              <a:buNone/>
            </a:pP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O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rganizacija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i provedba aktivnosti jačanja kapaciteta medijskih djelatnika (novinara);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proizvodnja i objava programskih sadržaja medija namijenjenih povećanju vidljivosti ranjivih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skupina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. </a:t>
            </a:r>
          </a:p>
          <a:p>
            <a:pPr marL="0" indent="0">
              <a:buNone/>
            </a:pPr>
            <a:endParaRPr lang="hr-HR" sz="800" b="1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Planirano trajanje provedbe projekata: 12 do 24 mjeseca</a:t>
            </a:r>
          </a:p>
          <a:p>
            <a:pPr marL="0" indent="0" algn="ctr">
              <a:buNone/>
            </a:pPr>
            <a:endParaRPr lang="hr-HR" sz="1600" b="1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 algn="ctr">
              <a:buNone/>
            </a:pPr>
            <a:r>
              <a:rPr lang="hr-HR" sz="1800" b="1" dirty="0" smtClean="0">
                <a:solidFill>
                  <a:schemeClr val="tx2"/>
                </a:solidFill>
                <a:latin typeface="Myriad Pro Bold SemiCond"/>
              </a:rPr>
              <a:t>Indikativni datum o</a:t>
            </a:r>
            <a:r>
              <a:rPr lang="hr-HR" sz="1800" b="1" dirty="0" smtClean="0">
                <a:solidFill>
                  <a:schemeClr val="tx2"/>
                </a:solidFill>
                <a:latin typeface="Myriad Pro Bold SemiCond"/>
              </a:rPr>
              <a:t>bjave </a:t>
            </a:r>
            <a:r>
              <a:rPr lang="hr-HR" sz="1800" b="1" dirty="0" smtClean="0">
                <a:solidFill>
                  <a:schemeClr val="tx2"/>
                </a:solidFill>
                <a:latin typeface="Myriad Pro Bold SemiCond"/>
              </a:rPr>
              <a:t>P</a:t>
            </a:r>
            <a:r>
              <a:rPr lang="hr-HR" sz="1800" b="1" dirty="0" smtClean="0">
                <a:solidFill>
                  <a:schemeClr val="tx2"/>
                </a:solidFill>
                <a:latin typeface="Myriad Pro Bold SemiCond"/>
              </a:rPr>
              <a:t>oziva</a:t>
            </a:r>
            <a:r>
              <a:rPr lang="hr-HR" sz="1800" b="1" dirty="0" smtClean="0">
                <a:solidFill>
                  <a:schemeClr val="tx2"/>
                </a:solidFill>
                <a:latin typeface="Myriad Pro Bold SemiCond"/>
              </a:rPr>
              <a:t>: travanj 2019.</a:t>
            </a:r>
            <a:endParaRPr lang="hr-HR" sz="1800" dirty="0">
              <a:latin typeface="Myriad Pro Bold SemiCond"/>
            </a:endParaRPr>
          </a:p>
        </p:txBody>
      </p:sp>
    </p:spTree>
    <p:extLst>
      <p:ext uri="{BB962C8B-B14F-4D97-AF65-F5344CB8AC3E}">
        <p14:creationId xmlns:p14="http://schemas.microsoft.com/office/powerpoint/2010/main" val="51229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0830" y="365724"/>
            <a:ext cx="8092911" cy="1143000"/>
          </a:xfrm>
        </p:spPr>
        <p:txBody>
          <a:bodyPr/>
          <a:lstStyle/>
          <a:p>
            <a:r>
              <a:rPr lang="hr-HR" sz="2400" b="1" dirty="0">
                <a:solidFill>
                  <a:schemeClr val="tx2"/>
                </a:solidFill>
                <a:latin typeface="Myriad Pro Bold SemiCond"/>
              </a:rPr>
              <a:t>Mediji zajednice - potpora socijalnom uključivanju putem </a:t>
            </a:r>
            <a:r>
              <a:rPr lang="hr-HR" sz="2400" b="1" dirty="0" smtClean="0">
                <a:solidFill>
                  <a:schemeClr val="tx2"/>
                </a:solidFill>
                <a:latin typeface="Myriad Pro Bold SemiCond"/>
              </a:rPr>
              <a:t>medija, I. faza</a:t>
            </a:r>
            <a:endParaRPr lang="hr-HR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012681"/>
              </p:ext>
            </p:extLst>
          </p:nvPr>
        </p:nvGraphicFramePr>
        <p:xfrm>
          <a:off x="259237" y="3026250"/>
          <a:ext cx="8229600" cy="308971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43200"/>
                <a:gridCol w="2743200"/>
                <a:gridCol w="2743200"/>
              </a:tblGrid>
              <a:tr h="763393">
                <a:tc>
                  <a:txBody>
                    <a:bodyPr/>
                    <a:lstStyle/>
                    <a:p>
                      <a:pPr algn="l"/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UKUPNA</a:t>
                      </a:r>
                      <a:r>
                        <a:rPr lang="hr-HR" sz="1400" b="1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 BESPOVRATNA SREDSTVA</a:t>
                      </a:r>
                      <a:endParaRPr lang="hr-HR" sz="14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100 %</a:t>
                      </a:r>
                      <a:endParaRPr lang="hr-HR" sz="14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400" b="1" baseline="0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  <a:p>
                      <a:pPr algn="ctr"/>
                      <a:r>
                        <a:rPr lang="hr-HR" sz="1400" b="1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15.000.000,00 HRK </a:t>
                      </a:r>
                    </a:p>
                    <a:p>
                      <a:pPr algn="ctr"/>
                      <a:endParaRPr lang="hr-HR" sz="1400" b="1" baseline="0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7203">
                <a:tc>
                  <a:txBody>
                    <a:bodyPr/>
                    <a:lstStyle/>
                    <a:p>
                      <a:pPr algn="l"/>
                      <a:r>
                        <a:rPr lang="hr-HR" sz="1400" u="none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Sredstva</a:t>
                      </a:r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 Europske Unije</a:t>
                      </a:r>
                    </a:p>
                    <a:p>
                      <a:pPr algn="l"/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(Europski socijalni fond)</a:t>
                      </a:r>
                      <a:endParaRPr lang="hr-HR" sz="1400" b="1" u="none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85  %</a:t>
                      </a:r>
                      <a:endParaRPr lang="hr-HR" sz="1400" dirty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12.750.000,00  HRK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3393">
                <a:tc>
                  <a:txBody>
                    <a:bodyPr/>
                    <a:lstStyle/>
                    <a:p>
                      <a:pPr algn="l"/>
                      <a:r>
                        <a:rPr lang="hr-HR" sz="1400" u="none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Sredstv</a:t>
                      </a:r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a državnog proračuna</a:t>
                      </a:r>
                    </a:p>
                    <a:p>
                      <a:pPr algn="l"/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(Ministarstvo kulture)</a:t>
                      </a:r>
                      <a:endParaRPr lang="hr-HR" sz="1400" b="1" u="none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15  %</a:t>
                      </a:r>
                      <a:endParaRPr lang="hr-HR" sz="1400" dirty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2.250.000,00  HRK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97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IZNOS BESPOVRATNIH SREDSTAVA PO PROJEKTNOM PRIJEDLOGU</a:t>
                      </a:r>
                      <a:endParaRPr lang="hr-HR" sz="1400" b="1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Najniža vrijednost </a:t>
                      </a:r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potpore</a:t>
                      </a:r>
                      <a:endParaRPr lang="hr-HR" sz="14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Najviša vrijednost potpore</a:t>
                      </a:r>
                      <a:endParaRPr lang="hr-HR" sz="1400" b="1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0358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450.000,00 HRK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1.400.000,00 HRK</a:t>
                      </a:r>
                    </a:p>
                    <a:p>
                      <a:endParaRPr lang="hr-HR" sz="1400" dirty="0" smtClean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5214" y="1287128"/>
            <a:ext cx="6830048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1600" b="1" dirty="0">
                <a:solidFill>
                  <a:schemeClr val="tx2"/>
                </a:solidFill>
                <a:latin typeface="Myriad Pro Bold SemiCond"/>
              </a:rPr>
              <a:t>Prijavitelji</a:t>
            </a: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:</a:t>
            </a:r>
          </a:p>
          <a:p>
            <a:pPr marL="0" indent="0">
              <a:buNone/>
            </a:pP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Nakladnici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medija (pravne osobe): neprofitni nakladnik televizije i/ili radija; neprofitni pružatelj medijskih usluga iz članaka 19. i 79. ZEM-a; neprofitni pružatelj elektroničkih publikacija; neprofitni novinski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nakladnik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Napomena: sredstva koja se dodjeljuju u okviru Poziva predstavljaju potpore male vrijednosti.</a:t>
            </a:r>
            <a:endParaRPr lang="hr-HR" sz="1600" b="1" dirty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endParaRPr lang="hr-HR" dirty="0">
              <a:solidFill>
                <a:schemeClr val="tx2"/>
              </a:solidFill>
              <a:latin typeface="Myriad Pro Bold SemiCond"/>
            </a:endParaRPr>
          </a:p>
        </p:txBody>
      </p:sp>
    </p:spTree>
    <p:extLst>
      <p:ext uri="{BB962C8B-B14F-4D97-AF65-F5344CB8AC3E}">
        <p14:creationId xmlns:p14="http://schemas.microsoft.com/office/powerpoint/2010/main" val="8295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70" y="566380"/>
            <a:ext cx="8161699" cy="1143000"/>
          </a:xfrm>
        </p:spPr>
        <p:txBody>
          <a:bodyPr/>
          <a:lstStyle/>
          <a:p>
            <a:pPr algn="l"/>
            <a:r>
              <a:rPr lang="hr-HR" sz="2400" b="1" dirty="0">
                <a:solidFill>
                  <a:schemeClr val="tx2"/>
                </a:solidFill>
                <a:latin typeface="Myriad Pro Bold SemiCond"/>
              </a:rPr>
              <a:t>Čitanjem do </a:t>
            </a:r>
            <a:r>
              <a:rPr lang="hr-HR" sz="2400" b="1" dirty="0" err="1">
                <a:solidFill>
                  <a:schemeClr val="tx2"/>
                </a:solidFill>
                <a:latin typeface="Myriad Pro Bold SemiCond"/>
              </a:rPr>
              <a:t>uključivog</a:t>
            </a:r>
            <a:r>
              <a:rPr lang="hr-HR" sz="2400" b="1" dirty="0">
                <a:solidFill>
                  <a:schemeClr val="tx2"/>
                </a:solidFill>
                <a:latin typeface="Myriad Pro Bold SemiCond"/>
              </a:rPr>
              <a:t> društva </a:t>
            </a:r>
            <a:r>
              <a:rPr lang="hr-HR" sz="2400" b="1" dirty="0">
                <a:latin typeface="Myriad Pro Bold SemiCond"/>
              </a:rPr>
              <a:t/>
            </a:r>
            <a:br>
              <a:rPr lang="hr-HR" sz="2400" b="1" dirty="0">
                <a:latin typeface="Myriad Pro Bold SemiCond"/>
              </a:rPr>
            </a:br>
            <a:endParaRPr lang="hr-HR" sz="2400" b="1" dirty="0">
              <a:latin typeface="Myriad Pro Bold SemiC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56" y="16691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sz="1400" b="1" dirty="0" smtClean="0">
                <a:solidFill>
                  <a:schemeClr val="tx2"/>
                </a:solidFill>
                <a:latin typeface="Myriad Pro Bold SemiCond"/>
              </a:rPr>
              <a:t>Operativni program Učinkoviti ljudski potencijali 2014.-2020.</a:t>
            </a:r>
          </a:p>
          <a:p>
            <a:pPr marL="0" indent="0">
              <a:buNone/>
            </a:pPr>
            <a:r>
              <a:rPr lang="hr-HR" sz="1400" dirty="0" smtClean="0">
                <a:solidFill>
                  <a:schemeClr val="tx2"/>
                </a:solidFill>
                <a:latin typeface="Myriad Pro Bold SemiCond"/>
              </a:rPr>
              <a:t>Prioritetna </a:t>
            </a:r>
            <a:r>
              <a:rPr lang="hr-HR" sz="1400" dirty="0">
                <a:solidFill>
                  <a:schemeClr val="tx2"/>
                </a:solidFill>
                <a:latin typeface="Myriad Pro Bold SemiCond"/>
              </a:rPr>
              <a:t>os: </a:t>
            </a:r>
            <a:r>
              <a:rPr lang="hr-HR" sz="1400" b="1" dirty="0">
                <a:solidFill>
                  <a:schemeClr val="tx2"/>
                </a:solidFill>
                <a:latin typeface="Myriad Pro Bold SemiCond"/>
              </a:rPr>
              <a:t>Socijalno uključivanje</a:t>
            </a:r>
          </a:p>
          <a:p>
            <a:pPr marL="0" indent="0">
              <a:buNone/>
            </a:pPr>
            <a:r>
              <a:rPr lang="hr-HR" sz="1400" dirty="0">
                <a:solidFill>
                  <a:schemeClr val="tx2"/>
                </a:solidFill>
                <a:latin typeface="Myriad Pro Bold SemiCond"/>
              </a:rPr>
              <a:t>Specifični cilj: 9.i.1. </a:t>
            </a:r>
            <a:r>
              <a:rPr lang="hr-HR" sz="1400" b="1" dirty="0">
                <a:solidFill>
                  <a:schemeClr val="tx2"/>
                </a:solidFill>
                <a:latin typeface="Myriad Pro Bold SemiCond"/>
              </a:rPr>
              <a:t>Borba protiv siromaštva i socijalne isključenosti kroz promociju integracije na tržište rada i socijalne integracije ranjivih skupina, i borba protiv svih oblika diskriminacije</a:t>
            </a:r>
          </a:p>
          <a:p>
            <a:pPr marL="0" indent="0">
              <a:buNone/>
            </a:pPr>
            <a:endParaRPr lang="hr-HR" sz="1400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Opći cilj poziva: </a:t>
            </a:r>
          </a:p>
          <a:p>
            <a:pPr marL="0" indent="0">
              <a:buNone/>
            </a:pP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Povećanje socijalne uključenosti kroz razvoj čitalačke pismenosti</a:t>
            </a:r>
          </a:p>
          <a:p>
            <a:pPr marL="0" indent="0">
              <a:buNone/>
            </a:pPr>
            <a:endParaRPr lang="hr-HR" sz="1600" b="1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Prihvatljive </a:t>
            </a: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aktivnosti (indikativno): </a:t>
            </a:r>
            <a:endParaRPr lang="hr-HR" sz="1600" b="1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Provedba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aktivnosti poticanja čitanja i razvoja čitalačkih kompetencija; aktivnosti jačanja kapaciteta u području promicanja čitanja (usavršavanje i osposobljavanje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stručnjaka);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provedba javnih kampanja i podizanja javne svijesti o važnosti čitanja; razvoj usluga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za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osobe kojima je pristup knjizi umanjen u mjestu stanovanja/boravka (projekti prijenosnih i pokretnih knjižnica -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 nabava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i opremanje bibliobusa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)</a:t>
            </a:r>
          </a:p>
          <a:p>
            <a:pPr marL="0" indent="0">
              <a:buNone/>
            </a:pPr>
            <a:endParaRPr lang="hr-HR" sz="800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Planirano </a:t>
            </a:r>
            <a:r>
              <a:rPr lang="hr-HR" sz="1600" b="1" dirty="0">
                <a:solidFill>
                  <a:schemeClr val="tx2"/>
                </a:solidFill>
                <a:latin typeface="Myriad Pro Bold SemiCond"/>
              </a:rPr>
              <a:t>trajanje provedbe projekata: </a:t>
            </a: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6 </a:t>
            </a:r>
            <a:r>
              <a:rPr lang="hr-HR" sz="1600" b="1" dirty="0">
                <a:solidFill>
                  <a:schemeClr val="tx2"/>
                </a:solidFill>
                <a:latin typeface="Myriad Pro Bold SemiCond"/>
              </a:rPr>
              <a:t>do </a:t>
            </a: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30 mjeseci</a:t>
            </a:r>
            <a:endParaRPr lang="hr-HR" sz="1600" b="1" dirty="0">
              <a:solidFill>
                <a:schemeClr val="tx2"/>
              </a:solidFill>
              <a:latin typeface="Myriad Pro Bold SemiCond"/>
            </a:endParaRPr>
          </a:p>
          <a:p>
            <a:pPr marL="0" indent="0" algn="ctr">
              <a:buNone/>
            </a:pPr>
            <a:endParaRPr lang="hr-HR" sz="1800" b="1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 algn="ctr">
              <a:buNone/>
            </a:pPr>
            <a:r>
              <a:rPr lang="hr-HR" sz="1800" b="1" dirty="0" smtClean="0">
                <a:solidFill>
                  <a:schemeClr val="tx2"/>
                </a:solidFill>
                <a:latin typeface="Myriad Pro Bold SemiCond"/>
              </a:rPr>
              <a:t>Indikativni datum o</a:t>
            </a:r>
            <a:r>
              <a:rPr lang="hr-HR" sz="1800" b="1" dirty="0" smtClean="0">
                <a:solidFill>
                  <a:schemeClr val="tx2"/>
                </a:solidFill>
                <a:latin typeface="Myriad Pro Bold SemiCond"/>
              </a:rPr>
              <a:t>bjave </a:t>
            </a:r>
            <a:r>
              <a:rPr lang="hr-HR" sz="1800" b="1" dirty="0" smtClean="0">
                <a:solidFill>
                  <a:schemeClr val="tx2"/>
                </a:solidFill>
                <a:latin typeface="Myriad Pro Bold SemiCond"/>
              </a:rPr>
              <a:t>Poziva: lipanj 2019.</a:t>
            </a:r>
            <a:endParaRPr lang="hr-HR" sz="1800" b="1" dirty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endParaRPr lang="hr-HR" sz="1600" dirty="0">
              <a:latin typeface="Myriad Pro Bold SemiCond"/>
            </a:endParaRPr>
          </a:p>
          <a:p>
            <a:pPr marL="0" indent="0">
              <a:buNone/>
            </a:pPr>
            <a:endParaRPr lang="hr-HR" sz="1400" dirty="0">
              <a:latin typeface="Myriad Pro Bold SemiCond"/>
            </a:endParaRPr>
          </a:p>
        </p:txBody>
      </p:sp>
    </p:spTree>
    <p:extLst>
      <p:ext uri="{BB962C8B-B14F-4D97-AF65-F5344CB8AC3E}">
        <p14:creationId xmlns:p14="http://schemas.microsoft.com/office/powerpoint/2010/main" val="20071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236" y="691354"/>
            <a:ext cx="8338242" cy="1143000"/>
          </a:xfrm>
        </p:spPr>
        <p:txBody>
          <a:bodyPr/>
          <a:lstStyle/>
          <a:p>
            <a:pPr algn="l"/>
            <a:r>
              <a:rPr lang="hr-HR" sz="2400" b="1" dirty="0">
                <a:solidFill>
                  <a:schemeClr val="tx2"/>
                </a:solidFill>
                <a:latin typeface="Myriad Pro Bold SemiCond"/>
              </a:rPr>
              <a:t>Čitanjem do </a:t>
            </a:r>
            <a:r>
              <a:rPr lang="hr-HR" sz="2400" b="1" dirty="0" err="1">
                <a:solidFill>
                  <a:schemeClr val="tx2"/>
                </a:solidFill>
                <a:latin typeface="Myriad Pro Bold SemiCond"/>
              </a:rPr>
              <a:t>uključivog</a:t>
            </a:r>
            <a:r>
              <a:rPr lang="hr-HR" sz="2400" b="1" dirty="0">
                <a:solidFill>
                  <a:schemeClr val="tx2"/>
                </a:solidFill>
                <a:latin typeface="Myriad Pro Bold SemiCond"/>
              </a:rPr>
              <a:t> društva </a:t>
            </a:r>
            <a:r>
              <a:rPr lang="hr-HR" sz="2400" b="1" dirty="0">
                <a:solidFill>
                  <a:prstClr val="black"/>
                </a:solidFill>
                <a:latin typeface="Myriad Pro Bold SemiCond"/>
              </a:rPr>
              <a:t/>
            </a:r>
            <a:br>
              <a:rPr lang="hr-HR" sz="2400" b="1" dirty="0">
                <a:solidFill>
                  <a:prstClr val="black"/>
                </a:solidFill>
                <a:latin typeface="Myriad Pro Bold SemiCond"/>
              </a:rPr>
            </a:br>
            <a:endParaRPr lang="hr-HR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660492"/>
              </p:ext>
            </p:extLst>
          </p:nvPr>
        </p:nvGraphicFramePr>
        <p:xfrm>
          <a:off x="245236" y="3429000"/>
          <a:ext cx="8229600" cy="253593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UKUPNA</a:t>
                      </a:r>
                      <a:r>
                        <a:rPr lang="hr-HR" sz="1400" b="1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 BESPOVRATNA SREDSTVA</a:t>
                      </a:r>
                      <a:endParaRPr lang="hr-HR" sz="14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100 %</a:t>
                      </a:r>
                      <a:endParaRPr lang="hr-HR" sz="14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49.000.000,00 HRK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u="none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Sredstva</a:t>
                      </a:r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 Europske Unije</a:t>
                      </a:r>
                    </a:p>
                    <a:p>
                      <a:pPr algn="l"/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(Europski socijalni fond)</a:t>
                      </a:r>
                      <a:endParaRPr lang="hr-HR" sz="1400" b="1" u="none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85  %</a:t>
                      </a:r>
                      <a:endParaRPr lang="hr-HR" sz="1400" dirty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 41.650.000,00 </a:t>
                      </a:r>
                      <a:r>
                        <a:rPr lang="hr-HR" sz="1400" baseline="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 HRK</a:t>
                      </a:r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 </a:t>
                      </a:r>
                    </a:p>
                    <a:p>
                      <a:pPr algn="ctr"/>
                      <a:endParaRPr lang="hr-HR" sz="1400" dirty="0" smtClean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u="none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Sredstv</a:t>
                      </a:r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a državnog proračuna</a:t>
                      </a:r>
                    </a:p>
                    <a:p>
                      <a:pPr algn="l"/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(Ministarstvo kulture)</a:t>
                      </a:r>
                      <a:endParaRPr lang="hr-HR" sz="1400" b="1" u="none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15  %</a:t>
                      </a:r>
                      <a:endParaRPr lang="hr-HR" sz="1400" dirty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 7.350.000,00  HRK</a:t>
                      </a:r>
                    </a:p>
                    <a:p>
                      <a:pPr algn="ctr"/>
                      <a:endParaRPr lang="hr-HR" sz="1400" dirty="0" smtClean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IZNOS BESPOVRATNIH SREDSTAVA PO PROJEKTNOM PRIJEDLOGU (INDIKATIVNO)</a:t>
                      </a:r>
                      <a:endParaRPr lang="hr-HR" sz="1400" b="1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Najniža vrijednost </a:t>
                      </a:r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potpore</a:t>
                      </a:r>
                      <a:endParaRPr lang="hr-HR" sz="14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Najviša vrijednost potpore</a:t>
                      </a:r>
                      <a:endParaRPr lang="hr-HR" sz="1400" b="1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100.000,00 HRK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400" dirty="0" smtClean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3.000.000,00 HRK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5236" y="1862636"/>
            <a:ext cx="82200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hr-HR" b="1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b="1" dirty="0" smtClean="0">
                <a:solidFill>
                  <a:schemeClr val="tx2"/>
                </a:solidFill>
                <a:latin typeface="Myriad Pro Bold SemiCond"/>
              </a:rPr>
              <a:t>Prijavitelji: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tx2"/>
                </a:solidFill>
                <a:latin typeface="Myriad Pro Bold SemiCond"/>
              </a:rPr>
              <a:t>ustanove </a:t>
            </a:r>
            <a:r>
              <a:rPr lang="hr-HR" dirty="0">
                <a:solidFill>
                  <a:schemeClr val="tx2"/>
                </a:solidFill>
                <a:latin typeface="Myriad Pro Bold SemiCond"/>
              </a:rPr>
              <a:t>u </a:t>
            </a:r>
            <a:r>
              <a:rPr lang="hr-HR" dirty="0" smtClean="0">
                <a:solidFill>
                  <a:schemeClr val="tx2"/>
                </a:solidFill>
                <a:latin typeface="Myriad Pro Bold SemiCond"/>
              </a:rPr>
              <a:t>kulturi; </a:t>
            </a:r>
            <a:r>
              <a:rPr lang="hr-HR" dirty="0">
                <a:solidFill>
                  <a:schemeClr val="tx2"/>
                </a:solidFill>
                <a:latin typeface="Myriad Pro Bold SemiCond"/>
              </a:rPr>
              <a:t>organizacije civilnog društva u području kulture i umjetnosti;  </a:t>
            </a:r>
            <a:r>
              <a:rPr lang="hr-HR" dirty="0" smtClean="0">
                <a:solidFill>
                  <a:schemeClr val="tx2"/>
                </a:solidFill>
                <a:latin typeface="Myriad Pro Bold SemiCond"/>
              </a:rPr>
              <a:t>jedinice </a:t>
            </a:r>
            <a:r>
              <a:rPr lang="hr-HR" dirty="0">
                <a:solidFill>
                  <a:schemeClr val="tx2"/>
                </a:solidFill>
                <a:latin typeface="Myriad Pro Bold SemiCond"/>
              </a:rPr>
              <a:t>lokalne i područne (regionalne) samouprave</a:t>
            </a:r>
          </a:p>
          <a:p>
            <a:pPr marL="0" indent="0">
              <a:buNone/>
            </a:pPr>
            <a:endParaRPr lang="hr-HR" dirty="0">
              <a:solidFill>
                <a:schemeClr val="tx2"/>
              </a:solidFill>
              <a:latin typeface="Myriad Pro Bold SemiCond"/>
            </a:endParaRPr>
          </a:p>
        </p:txBody>
      </p:sp>
    </p:spTree>
    <p:extLst>
      <p:ext uri="{BB962C8B-B14F-4D97-AF65-F5344CB8AC3E}">
        <p14:creationId xmlns:p14="http://schemas.microsoft.com/office/powerpoint/2010/main" val="110227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83" y="519830"/>
            <a:ext cx="7192652" cy="685029"/>
          </a:xfrm>
        </p:spPr>
        <p:txBody>
          <a:bodyPr/>
          <a:lstStyle/>
          <a:p>
            <a:pPr algn="l"/>
            <a:r>
              <a:rPr lang="hr-HR" sz="2400" b="1" dirty="0">
                <a:solidFill>
                  <a:schemeClr val="tx2"/>
                </a:solidFill>
                <a:latin typeface="Myriad Pro Bold SemiCond"/>
              </a:rPr>
              <a:t>Kultura u centru – potpora razvoju </a:t>
            </a:r>
            <a:r>
              <a:rPr lang="hr-HR" sz="2400" b="1" dirty="0" smtClean="0">
                <a:solidFill>
                  <a:schemeClr val="tx2"/>
                </a:solidFill>
                <a:latin typeface="Myriad Pro Bold SemiCond"/>
              </a:rPr>
              <a:t>javno -</a:t>
            </a:r>
            <a:br>
              <a:rPr lang="hr-HR" sz="2400" b="1" dirty="0" smtClean="0">
                <a:solidFill>
                  <a:schemeClr val="tx2"/>
                </a:solidFill>
                <a:latin typeface="Myriad Pro Bold SemiCond"/>
              </a:rPr>
            </a:br>
            <a:r>
              <a:rPr lang="hr-HR" sz="2400" b="1" dirty="0" smtClean="0">
                <a:solidFill>
                  <a:schemeClr val="tx2"/>
                </a:solidFill>
                <a:latin typeface="Myriad Pro Bold SemiCond"/>
              </a:rPr>
              <a:t>civilnoga </a:t>
            </a:r>
            <a:r>
              <a:rPr lang="hr-HR" sz="2400" b="1" dirty="0">
                <a:solidFill>
                  <a:schemeClr val="tx2"/>
                </a:solidFill>
                <a:latin typeface="Myriad Pro Bold SemiCond"/>
              </a:rPr>
              <a:t>partnerstva u </a:t>
            </a:r>
            <a:r>
              <a:rPr lang="hr-HR" sz="2400" b="1" dirty="0" smtClean="0">
                <a:solidFill>
                  <a:schemeClr val="tx2"/>
                </a:solidFill>
                <a:latin typeface="Myriad Pro Bold SemiCond"/>
              </a:rPr>
              <a:t>kulturi, II. faza</a:t>
            </a:r>
            <a:endParaRPr lang="hr-HR" sz="2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383" y="1555423"/>
            <a:ext cx="8663233" cy="4440024"/>
          </a:xfrm>
        </p:spPr>
        <p:txBody>
          <a:bodyPr/>
          <a:lstStyle/>
          <a:p>
            <a:pPr marL="0" indent="0">
              <a:buNone/>
            </a:pPr>
            <a:r>
              <a:rPr lang="hr-HR" sz="1400" b="1" dirty="0" smtClean="0">
                <a:solidFill>
                  <a:schemeClr val="tx2"/>
                </a:solidFill>
                <a:latin typeface="Myriad Pro Bold SemiCond"/>
              </a:rPr>
              <a:t>Operativni program </a:t>
            </a:r>
            <a:r>
              <a:rPr lang="hr-HR" sz="1400" b="1" dirty="0">
                <a:solidFill>
                  <a:schemeClr val="tx2"/>
                </a:solidFill>
                <a:latin typeface="Myriad Pro Bold SemiCond"/>
              </a:rPr>
              <a:t>„Učinkoviti ljudski potencijali” 2014.-2020.</a:t>
            </a:r>
          </a:p>
          <a:p>
            <a:pPr marL="0" indent="0">
              <a:buNone/>
            </a:pPr>
            <a:r>
              <a:rPr lang="hr-HR" sz="1400" dirty="0">
                <a:solidFill>
                  <a:schemeClr val="tx2"/>
                </a:solidFill>
                <a:latin typeface="Myriad Pro Bold SemiCond"/>
              </a:rPr>
              <a:t>Prioritetna os 4. </a:t>
            </a:r>
            <a:r>
              <a:rPr lang="hr-HR" sz="1400" b="1" dirty="0">
                <a:solidFill>
                  <a:schemeClr val="tx2"/>
                </a:solidFill>
                <a:latin typeface="Myriad Pro Bold SemiCond"/>
              </a:rPr>
              <a:t>„Dobro upravljanje”</a:t>
            </a:r>
          </a:p>
          <a:p>
            <a:pPr marL="0" indent="0">
              <a:buNone/>
            </a:pPr>
            <a:endParaRPr lang="hr-HR" sz="1400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400" dirty="0" smtClean="0">
                <a:solidFill>
                  <a:schemeClr val="tx2"/>
                </a:solidFill>
                <a:latin typeface="Myriad Pro Bold SemiCond"/>
              </a:rPr>
              <a:t>Specifični </a:t>
            </a:r>
            <a:r>
              <a:rPr lang="hr-HR" sz="1400" dirty="0">
                <a:solidFill>
                  <a:schemeClr val="tx2"/>
                </a:solidFill>
                <a:latin typeface="Myriad Pro Bold SemiCond"/>
              </a:rPr>
              <a:t>cilj 11.ii.1. „</a:t>
            </a:r>
            <a:r>
              <a:rPr lang="hr-HR" sz="1400" b="1" dirty="0">
                <a:solidFill>
                  <a:schemeClr val="tx2"/>
                </a:solidFill>
                <a:latin typeface="Myriad Pro Bold SemiCond"/>
              </a:rPr>
              <a:t>Razvoj kapaciteta organizacija civilnog društva, osobito udruga i socijalnih partnera te jačanja civilnog i socijalnog dijaloga radi boljeg upravljanja</a:t>
            </a:r>
            <a:r>
              <a:rPr lang="hr-HR" sz="1400" b="1" dirty="0" smtClean="0">
                <a:solidFill>
                  <a:schemeClr val="tx2"/>
                </a:solidFill>
                <a:latin typeface="Myriad Pro Bold SemiCond"/>
              </a:rPr>
              <a:t>”</a:t>
            </a:r>
          </a:p>
          <a:p>
            <a:pPr marL="0" indent="0">
              <a:buNone/>
            </a:pPr>
            <a:endParaRPr lang="hr-HR" sz="1200" b="1" dirty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Opći cilj Poziva:</a:t>
            </a:r>
          </a:p>
          <a:p>
            <a:pPr marL="0" indent="0">
              <a:buNone/>
            </a:pP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Razvoj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dobrog upravljanja u kulturi jačanjem suradnje organizacija civilnog društva i javnog sektora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.</a:t>
            </a:r>
          </a:p>
          <a:p>
            <a:pPr marL="0" indent="0">
              <a:buNone/>
            </a:pP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Prihvatljive aktivnosti (</a:t>
            </a: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indikativno): </a:t>
            </a:r>
            <a:endParaRPr lang="hr-HR" sz="1600" b="1" dirty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Unapređenja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postojećih te izrade i/ili uspostave novih modela sudioničkog upravljanja u kulturi (uključivanje organizacija civilnog društva i javnog sektora te lokalne zajednice u provedbu aktivnosti je obavezno);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jačanje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kapaciteta ciljanih skupina u području sudioničkog upravljanja u kulturi i podizanje javne svijesti o dobrom upravljanju u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kulturi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;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priprema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i provedba kulturnih i umjetničkih programa </a:t>
            </a:r>
            <a:endParaRPr lang="hr-HR" sz="1800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800" b="1" dirty="0" smtClean="0">
                <a:solidFill>
                  <a:schemeClr val="tx2"/>
                </a:solidFill>
                <a:latin typeface="Myriad Pro Bold SemiCond"/>
              </a:rPr>
              <a:t>Planirano </a:t>
            </a:r>
            <a:r>
              <a:rPr lang="hr-HR" sz="1800" b="1" dirty="0">
                <a:solidFill>
                  <a:schemeClr val="tx2"/>
                </a:solidFill>
                <a:latin typeface="Myriad Pro Bold SemiCond"/>
              </a:rPr>
              <a:t>trajanje provedbe </a:t>
            </a:r>
            <a:r>
              <a:rPr lang="hr-HR" sz="1800" b="1" dirty="0" smtClean="0">
                <a:solidFill>
                  <a:schemeClr val="tx2"/>
                </a:solidFill>
                <a:latin typeface="Myriad Pro Bold SemiCond"/>
              </a:rPr>
              <a:t>projekata: 12 do 24 mjeseca. </a:t>
            </a:r>
            <a:endParaRPr lang="hr-HR" sz="1800" b="1" dirty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endParaRPr lang="hr-HR" sz="1800" b="1" dirty="0">
              <a:solidFill>
                <a:schemeClr val="tx2"/>
              </a:solidFill>
              <a:latin typeface="Myriad Pro Bold SemiCond"/>
            </a:endParaRPr>
          </a:p>
          <a:p>
            <a:pPr marL="0" indent="0" algn="ctr">
              <a:buNone/>
            </a:pPr>
            <a:r>
              <a:rPr lang="hr-HR" sz="1800" b="1" dirty="0" smtClean="0">
                <a:solidFill>
                  <a:schemeClr val="tx2"/>
                </a:solidFill>
                <a:latin typeface="Myriad Pro Bold SemiCond"/>
              </a:rPr>
              <a:t>Indikativni datum o</a:t>
            </a:r>
            <a:r>
              <a:rPr lang="hr-HR" sz="1800" b="1" dirty="0" smtClean="0">
                <a:solidFill>
                  <a:schemeClr val="tx2"/>
                </a:solidFill>
                <a:latin typeface="Myriad Pro Bold SemiCond"/>
              </a:rPr>
              <a:t>bjave </a:t>
            </a:r>
            <a:r>
              <a:rPr lang="hr-HR" sz="1800" b="1" dirty="0">
                <a:solidFill>
                  <a:schemeClr val="tx2"/>
                </a:solidFill>
                <a:latin typeface="Myriad Pro Bold SemiCond"/>
              </a:rPr>
              <a:t>Poziva: </a:t>
            </a:r>
            <a:r>
              <a:rPr lang="hr-HR" sz="1800" b="1" dirty="0" smtClean="0">
                <a:solidFill>
                  <a:schemeClr val="tx2"/>
                </a:solidFill>
                <a:latin typeface="Myriad Pro Bold SemiCond"/>
              </a:rPr>
              <a:t>studeni </a:t>
            </a:r>
            <a:r>
              <a:rPr lang="hr-HR" sz="1800" b="1" dirty="0">
                <a:solidFill>
                  <a:schemeClr val="tx2"/>
                </a:solidFill>
                <a:latin typeface="Myriad Pro Bold SemiCond"/>
              </a:rPr>
              <a:t>2019.</a:t>
            </a:r>
          </a:p>
          <a:p>
            <a:pPr marL="0" indent="0" algn="ctr">
              <a:buNone/>
            </a:pPr>
            <a:endParaRPr lang="hr-HR" sz="1400" b="1" dirty="0">
              <a:latin typeface="Myriad Pro Bold SemiCond"/>
            </a:endParaRPr>
          </a:p>
          <a:p>
            <a:pPr marL="0" indent="0">
              <a:buNone/>
            </a:pPr>
            <a:endParaRPr lang="hr-HR" sz="1400" dirty="0">
              <a:latin typeface="Myriad Pro Bold SemiCond"/>
            </a:endParaRPr>
          </a:p>
          <a:p>
            <a:pPr marL="0" indent="0">
              <a:buNone/>
            </a:pPr>
            <a:endParaRPr lang="hr-HR" sz="1400" dirty="0">
              <a:latin typeface="Myriad Pro Bold SemiCond"/>
            </a:endParaRPr>
          </a:p>
        </p:txBody>
      </p:sp>
    </p:spTree>
    <p:extLst>
      <p:ext uri="{BB962C8B-B14F-4D97-AF65-F5344CB8AC3E}">
        <p14:creationId xmlns:p14="http://schemas.microsoft.com/office/powerpoint/2010/main" val="5543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580</TotalTime>
  <Words>988</Words>
  <Application>Microsoft Office PowerPoint</Application>
  <PresentationFormat>On-screen Show (4:3)</PresentationFormat>
  <Paragraphs>171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ＭＳ Ｐゴシック</vt:lpstr>
      <vt:lpstr>Arial</vt:lpstr>
      <vt:lpstr>Calibri</vt:lpstr>
      <vt:lpstr>Droid Sans Fallback</vt:lpstr>
      <vt:lpstr>Myriad Pro Bold SemiCond</vt:lpstr>
      <vt:lpstr>Myriad Pro Bold SemiExt</vt:lpstr>
      <vt:lpstr>Myriad Pro Light SemiExt</vt:lpstr>
      <vt:lpstr>Times New Roman</vt:lpstr>
      <vt:lpstr>powerpoint</vt:lpstr>
      <vt:lpstr>PowerPoint Presentation</vt:lpstr>
      <vt:lpstr>Planirani pozivi na dostavu projektnih prijedloga u 2019. godini</vt:lpstr>
      <vt:lpstr>Umjetnost i kultura za djecu i mlade </vt:lpstr>
      <vt:lpstr>Umjetnost i kultura za djecu i mlade</vt:lpstr>
      <vt:lpstr>Mediji zajednice - potpora socijalnom uključivanju putem medija, I. faza</vt:lpstr>
      <vt:lpstr>Mediji zajednice - potpora socijalnom uključivanju putem medija, I. faza</vt:lpstr>
      <vt:lpstr>Čitanjem do uključivog društva  </vt:lpstr>
      <vt:lpstr>Čitanjem do uključivog društva  </vt:lpstr>
      <vt:lpstr>Kultura u centru – potpora razvoju javno - civilnoga partnerstva u kulturi, II. faza</vt:lpstr>
      <vt:lpstr>Kultura u centru – potpora razvoju javno - civilnoga partnerstva u kulturi, II. faza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OPERATIVNI PROGRAM</dc:title>
  <dc:creator>Maja Perucci</dc:creator>
  <cp:lastModifiedBy>Iva Marić</cp:lastModifiedBy>
  <cp:revision>75</cp:revision>
  <cp:lastPrinted>2017-03-06T09:13:03Z</cp:lastPrinted>
  <dcterms:created xsi:type="dcterms:W3CDTF">2016-11-21T06:56:39Z</dcterms:created>
  <dcterms:modified xsi:type="dcterms:W3CDTF">2019-02-12T10:13:27Z</dcterms:modified>
</cp:coreProperties>
</file>